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2" r:id="rId4"/>
    <p:sldId id="269" r:id="rId5"/>
    <p:sldId id="283" r:id="rId6"/>
    <p:sldId id="257" r:id="rId7"/>
    <p:sldId id="285" r:id="rId8"/>
    <p:sldId id="263" r:id="rId9"/>
    <p:sldId id="273" r:id="rId10"/>
    <p:sldId id="277" r:id="rId11"/>
    <p:sldId id="284" r:id="rId12"/>
    <p:sldId id="279" r:id="rId13"/>
    <p:sldId id="280" r:id="rId14"/>
    <p:sldId id="281" r:id="rId15"/>
    <p:sldId id="282" r:id="rId16"/>
    <p:sldId id="268" r:id="rId17"/>
    <p:sldId id="271" r:id="rId18"/>
    <p:sldId id="275" r:id="rId19"/>
    <p:sldId id="276" r:id="rId20"/>
    <p:sldId id="259" r:id="rId21"/>
    <p:sldId id="261" r:id="rId22"/>
    <p:sldId id="262" r:id="rId23"/>
    <p:sldId id="267" r:id="rId24"/>
    <p:sldId id="265" r:id="rId25"/>
    <p:sldId id="266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 autoAdjust="0"/>
    <p:restoredTop sz="73878" autoAdjust="0"/>
  </p:normalViewPr>
  <p:slideViewPr>
    <p:cSldViewPr snapToGrid="0">
      <p:cViewPr>
        <p:scale>
          <a:sx n="71" d="100"/>
          <a:sy n="71" d="100"/>
        </p:scale>
        <p:origin x="288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D14E-8B63-4681-BC51-4B33B7F5076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C51C1-9819-4643-A9BE-FEBECE5AA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7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(review difference between </a:t>
            </a:r>
            <a:r>
              <a:rPr lang="en-US" dirty="0" err="1" smtClean="0"/>
              <a:t>nrm</a:t>
            </a:r>
            <a:r>
              <a:rPr lang="en-US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KAZ</a:t>
            </a:r>
            <a:r>
              <a:rPr lang="en-US" baseline="0" dirty="0" smtClean="0"/>
              <a:t> the average IFD distance is 50% of bivalent</a:t>
            </a:r>
          </a:p>
          <a:p>
            <a:r>
              <a:rPr lang="en-US" baseline="0" dirty="0" smtClean="0"/>
              <a:t>PWD the average IFD is ~60%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 much of an effect does subsampling have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</a:t>
            </a:r>
            <a:r>
              <a:rPr lang="en-US" baseline="0" dirty="0" smtClean="0"/>
              <a:t> just compare the 2 mice with most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KAZ, average IFD distance is 50% or less of total bivalent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ranges of normalized</a:t>
            </a:r>
            <a:r>
              <a:rPr lang="en-US" baseline="0" dirty="0" smtClean="0"/>
              <a:t> IFDs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slope for IFD.PER and SC length in PWD indicates weaker SC ~ IFD.PER relationship. No matter what the length of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in PWD, IFD will be </a:t>
            </a:r>
            <a:r>
              <a:rPr lang="en-US" baseline="0" dirty="0" err="1" smtClean="0"/>
              <a:t>arounf</a:t>
            </a:r>
            <a:r>
              <a:rPr lang="en-US" baseline="0" dirty="0" smtClean="0"/>
              <a:t> the mean</a:t>
            </a:r>
            <a:endParaRPr lang="en-US" dirty="0" smtClean="0"/>
          </a:p>
          <a:p>
            <a:r>
              <a:rPr lang="en-US" dirty="0" smtClean="0"/>
              <a:t>Stronger slope</a:t>
            </a:r>
            <a:r>
              <a:rPr lang="en-US" baseline="0" dirty="0" smtClean="0"/>
              <a:t> for KAZ indicates that shorter </a:t>
            </a:r>
            <a:r>
              <a:rPr lang="en-US" baseline="0" dirty="0" err="1" smtClean="0"/>
              <a:t>bivs</a:t>
            </a:r>
            <a:r>
              <a:rPr lang="en-US" baseline="0" dirty="0" smtClean="0"/>
              <a:t> have shorter </a:t>
            </a:r>
            <a:r>
              <a:rPr lang="en-US" baseline="0" dirty="0" err="1" smtClean="0"/>
              <a:t>nrm</a:t>
            </a:r>
            <a:r>
              <a:rPr lang="en-US" baseline="0" dirty="0" smtClean="0"/>
              <a:t> IFDs, and longer bivalents have longer </a:t>
            </a:r>
            <a:r>
              <a:rPr lang="en-US" baseline="0" dirty="0" err="1" smtClean="0"/>
              <a:t>nrmIFDs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range for the PER/</a:t>
            </a:r>
            <a:r>
              <a:rPr lang="en-US" dirty="0" err="1" smtClean="0"/>
              <a:t>nrm</a:t>
            </a:r>
            <a:r>
              <a:rPr lang="en-US" baseline="0" dirty="0" smtClean="0"/>
              <a:t> is larger in KAZ, </a:t>
            </a:r>
          </a:p>
          <a:p>
            <a:r>
              <a:rPr lang="en-US" baseline="0" dirty="0" smtClean="0"/>
              <a:t>Larger variance for KAZ for IFDs (Stronger interference in KAZ)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nrmIFD</a:t>
            </a:r>
            <a:r>
              <a:rPr lang="en-US" baseline="0" dirty="0" smtClean="0"/>
              <a:t> is more consistent in PWD, and more dynamic (across bivalents) in KAZ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&lt;try dividing</a:t>
            </a:r>
            <a:r>
              <a:rPr lang="en-US" baseline="0" dirty="0" smtClean="0"/>
              <a:t> up by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size bins&gt;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9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Subsampled</a:t>
            </a:r>
            <a:r>
              <a:rPr lang="en-US" baseline="0" dirty="0" smtClean="0"/>
              <a:t> the KAZ data to a similar sample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(PWD has longer SC)</a:t>
            </a:r>
          </a:p>
          <a:p>
            <a:r>
              <a:rPr lang="en-US" baseline="0" dirty="0" smtClean="0"/>
              <a:t>(PWD have more 2COs)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8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8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1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7feb18_11jan18_KAZ_m4_sp1_26_rev_10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26jan18_11jan18_KAZ_m3_sp1_15_rev_5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Aim 3 examine</a:t>
            </a:r>
            <a:r>
              <a:rPr lang="en-US" baseline="0" dirty="0" smtClean="0"/>
              <a:t> patterns for CO number and position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Background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-meiotic features</a:t>
            </a:r>
            <a:r>
              <a:rPr lang="en-US" baseline="0" dirty="0" smtClean="0"/>
              <a:t>  (how does this connect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and KAZ male patterns (connect back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Canonical male and female landscapes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Predictions, for ‘landscape’ differences given the MLH1 differences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44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make sure I have </a:t>
            </a:r>
            <a:r>
              <a:rPr lang="en-US" dirty="0" err="1" smtClean="0"/>
              <a:t>BivData</a:t>
            </a:r>
            <a:r>
              <a:rPr lang="en-US" baseline="0" dirty="0" smtClean="0"/>
              <a:t> from these mice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1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result needs to be confirmed with more PWD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cells don’t look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 COs on 4 </a:t>
            </a:r>
            <a:r>
              <a:rPr lang="en-US" dirty="0" err="1" smtClean="0"/>
              <a:t>chrms</a:t>
            </a:r>
            <a:r>
              <a:rPr lang="en-US" dirty="0" smtClean="0"/>
              <a:t>, localized on 2 </a:t>
            </a:r>
            <a:r>
              <a:rPr lang="en-US" dirty="0" err="1" smtClean="0"/>
              <a:t>chrms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localized on 1 </a:t>
            </a:r>
            <a:r>
              <a:rPr lang="en-US" dirty="0" err="1" smtClean="0"/>
              <a:t>chrm</a:t>
            </a:r>
            <a:r>
              <a:rPr lang="en-US" dirty="0" smtClean="0"/>
              <a:t>, no spacing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Second point – even spacing across all </a:t>
            </a:r>
            <a:r>
              <a:rPr lang="en-US" dirty="0" err="1" smtClean="0"/>
              <a:t>chrms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 spacing regulated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2) Instead what is seen are</a:t>
            </a:r>
          </a:p>
          <a:p>
            <a:r>
              <a:rPr lang="en-US" dirty="0" smtClean="0"/>
              <a:t>1. even spacing</a:t>
            </a:r>
          </a:p>
          <a:p>
            <a:r>
              <a:rPr lang="en-US" dirty="0" smtClean="0"/>
              <a:t>2. &gt;1 per </a:t>
            </a:r>
            <a:r>
              <a:rPr lang="en-US" dirty="0" err="1" smtClean="0"/>
              <a:t>chrm</a:t>
            </a:r>
            <a:endParaRPr lang="en-US" dirty="0" smtClean="0"/>
          </a:p>
          <a:p>
            <a:r>
              <a:rPr lang="en-US" dirty="0" smtClean="0"/>
              <a:t>3. more </a:t>
            </a:r>
            <a:r>
              <a:rPr lang="en-US" dirty="0" err="1" smtClean="0"/>
              <a:t>percursors</a:t>
            </a:r>
            <a:r>
              <a:rPr lang="en-US" dirty="0" smtClean="0"/>
              <a:t>, DSBs than final CO. non linear relationship between COs and precursors</a:t>
            </a:r>
          </a:p>
          <a:p>
            <a:endParaRPr lang="en-US" dirty="0" smtClean="0"/>
          </a:p>
          <a:p>
            <a:r>
              <a:rPr lang="en-US" dirty="0" smtClean="0"/>
              <a:t>3) Three phenomena</a:t>
            </a:r>
          </a:p>
          <a:p>
            <a:pPr marL="228600" indent="-228600">
              <a:buAutoNum type="arabicPeriod"/>
            </a:pPr>
            <a:r>
              <a:rPr lang="en-US" dirty="0" smtClean="0"/>
              <a:t>2. 3.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 interference and obligatory CO thought to place a large</a:t>
            </a:r>
            <a:r>
              <a:rPr lang="en-US" baseline="0" dirty="0" smtClean="0"/>
              <a:t> role in the </a:t>
            </a:r>
            <a:r>
              <a:rPr lang="en-US" baseline="0" dirty="0" err="1" smtClean="0"/>
              <a:t>averge</a:t>
            </a:r>
            <a:r>
              <a:rPr lang="en-US" baseline="0" dirty="0" smtClean="0"/>
              <a:t> genome wide rate of recombination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CO homeostasis &lt;reflects that the decision between CO and NCO acts to maintain a optimal number of COs per a cell&gt;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D602-E6BC-4F0B-BD31-7152FCD8A3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30</a:t>
            </a:r>
            <a:r>
              <a:rPr lang="en-US" baseline="0" dirty="0" smtClean="0"/>
              <a:t> vs 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Review male landscape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applies</a:t>
            </a:r>
            <a:r>
              <a:rPr lang="en-US" baseline="0" dirty="0" smtClean="0"/>
              <a:t> across all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in genome,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initial predictions</a:t>
            </a:r>
            <a:r>
              <a:rPr lang="en-US" baseline="0" dirty="0" smtClean="0"/>
              <a:t> across traits</a:t>
            </a:r>
          </a:p>
          <a:p>
            <a:endParaRPr lang="en-US" dirty="0" smtClean="0"/>
          </a:p>
          <a:p>
            <a:r>
              <a:rPr lang="en-US" dirty="0" smtClean="0"/>
              <a:t>Careful not to make too busy</a:t>
            </a:r>
          </a:p>
          <a:p>
            <a:endParaRPr lang="en-US" dirty="0" smtClean="0"/>
          </a:p>
          <a:p>
            <a:r>
              <a:rPr lang="en-US" dirty="0" smtClean="0"/>
              <a:t>Male</a:t>
            </a:r>
            <a:r>
              <a:rPr lang="en-US" baseline="0" dirty="0" smtClean="0"/>
              <a:t> landscape?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In the automated data,</a:t>
            </a:r>
            <a:r>
              <a:rPr lang="en-US" baseline="0" dirty="0" smtClean="0"/>
              <a:t> most cells are missing some bivalent measures.  Expected bivalents measures is 19 (all autosomes)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Without 19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measures per cell, can’t use the rank to separate bivalents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making more manual measures of bivalents which were skipped by the automated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(go into process of manual measures?)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99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mean bars, to show that the average </a:t>
            </a:r>
          </a:p>
          <a:p>
            <a:endParaRPr lang="en-US" dirty="0" smtClean="0"/>
          </a:p>
          <a:p>
            <a:r>
              <a:rPr lang="en-US" dirty="0" smtClean="0"/>
              <a:t>ADD values)</a:t>
            </a:r>
          </a:p>
          <a:p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 smtClean="0"/>
              <a:t>a list of young PWD to run through </a:t>
            </a:r>
            <a:r>
              <a:rPr lang="en-US" dirty="0" err="1" smtClean="0"/>
              <a:t>Cyverse</a:t>
            </a:r>
            <a:r>
              <a:rPr lang="en-US" dirty="0" smtClean="0"/>
              <a:t>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plot is too busy --- not sure what the point </a:t>
            </a:r>
            <a:r>
              <a:rPr lang="en-US" dirty="0" smtClean="0"/>
              <a:t>is</a:t>
            </a:r>
          </a:p>
          <a:p>
            <a:endParaRPr lang="en-US" dirty="0" smtClean="0"/>
          </a:p>
          <a:p>
            <a:r>
              <a:rPr lang="en-US" dirty="0" smtClean="0"/>
              <a:t>Within cells</a:t>
            </a:r>
            <a:r>
              <a:rPr lang="en-US" baseline="0" dirty="0" smtClean="0"/>
              <a:t> most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0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4/28/17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D2F1-C6ED-4813-8A14-6424BEFAA435}" type="slidenum">
              <a:rPr lang="en-US" smtClean="0"/>
              <a:pPr/>
              <a:t>‹#›</a:t>
            </a:fld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Payseur Lab Meeting</a:t>
            </a:r>
            <a:br>
              <a:rPr lang="en-US" dirty="0" smtClean="0"/>
            </a:br>
            <a:r>
              <a:rPr lang="en-US" dirty="0" smtClean="0"/>
              <a:t>7/17/19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Peterson</a:t>
            </a:r>
          </a:p>
          <a:p>
            <a:r>
              <a:rPr lang="en-US" dirty="0" smtClean="0"/>
              <a:t>Research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3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"/>
          <a:stretch/>
        </p:blipFill>
        <p:spPr>
          <a:xfrm>
            <a:off x="1417589" y="242047"/>
            <a:ext cx="9652657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Interference, Interfocal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5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Raw Interfocal Distance (IFD) can be similar and normalized is different. (</a:t>
            </a:r>
            <a:r>
              <a:rPr lang="en-US" dirty="0" err="1" smtClean="0"/>
              <a:t>rbar</a:t>
            </a:r>
            <a:r>
              <a:rPr lang="en-US" dirty="0" smtClean="0"/>
              <a:t> values would be different, telomere/centromere bias might be different)</a:t>
            </a:r>
          </a:p>
          <a:p>
            <a:pPr marL="0" indent="0">
              <a:buNone/>
            </a:pPr>
            <a:r>
              <a:rPr lang="en-US" dirty="0" smtClean="0"/>
              <a:t>noting the normalized IFD accounts for differences between different sized chromosomes.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61040" y="4336885"/>
            <a:ext cx="570096" cy="1429482"/>
            <a:chOff x="1261040" y="4336885"/>
            <a:chExt cx="570096" cy="1429482"/>
          </a:xfrm>
        </p:grpSpPr>
        <p:sp>
          <p:nvSpPr>
            <p:cNvPr id="24" name="Freeform 23"/>
            <p:cNvSpPr/>
            <p:nvPr/>
          </p:nvSpPr>
          <p:spPr>
            <a:xfrm rot="10955890">
              <a:off x="1358145" y="4336885"/>
              <a:ext cx="472991" cy="1429482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 rot="10955890">
              <a:off x="1615971" y="543597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 rot="10955890">
              <a:off x="1261040" y="48238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692" y="5173082"/>
            <a:ext cx="543702" cy="648214"/>
            <a:chOff x="565692" y="5173082"/>
            <a:chExt cx="543702" cy="648214"/>
          </a:xfrm>
        </p:grpSpPr>
        <p:sp>
          <p:nvSpPr>
            <p:cNvPr id="23" name="Freeform 2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95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1943"/>
          <a:stretch/>
        </p:blipFill>
        <p:spPr>
          <a:xfrm>
            <a:off x="3082596" y="471643"/>
            <a:ext cx="1972004" cy="6230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521"/>
          <a:stretch/>
        </p:blipFill>
        <p:spPr>
          <a:xfrm>
            <a:off x="9249103" y="651641"/>
            <a:ext cx="1744717" cy="543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898"/>
          <a:stretch/>
        </p:blipFill>
        <p:spPr>
          <a:xfrm>
            <a:off x="604428" y="471643"/>
            <a:ext cx="2115697" cy="6230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604"/>
          <a:stretch/>
        </p:blipFill>
        <p:spPr>
          <a:xfrm>
            <a:off x="7031420" y="651641"/>
            <a:ext cx="1923394" cy="54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87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7" y="613502"/>
            <a:ext cx="5859399" cy="519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40" y="858273"/>
            <a:ext cx="530715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5459" y="1037271"/>
            <a:ext cx="6019800" cy="495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972880"/>
            <a:ext cx="6176406" cy="50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72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4476" y="875480"/>
            <a:ext cx="6790476" cy="5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537" y="1027906"/>
            <a:ext cx="6790476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of </a:t>
            </a:r>
            <a:r>
              <a:rPr lang="en-US" i="1" dirty="0" smtClean="0"/>
              <a:t>M. m. musculus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59767" y="217333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788332" y="1850289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56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9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06" y="1825625"/>
            <a:ext cx="51635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(aim3) Comparison </a:t>
            </a:r>
            <a:r>
              <a:rPr lang="en-US" dirty="0" smtClean="0"/>
              <a:t>of PWD and KAZ (bivalent patterns)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Outline / part of chapter 3</a:t>
            </a:r>
          </a:p>
          <a:p>
            <a:pPr marL="0" indent="0">
              <a:buNone/>
            </a:pPr>
            <a:r>
              <a:rPr lang="en-US" dirty="0" smtClean="0"/>
              <a:t>(sexual dimorphism in meiotic features (explain features)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Start analysis on males from PWD and KAZ (since these are the most interesting / divergent)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9" y="2049462"/>
            <a:ext cx="5803441" cy="4351338"/>
          </a:xfrm>
        </p:spPr>
      </p:pic>
      <p:sp>
        <p:nvSpPr>
          <p:cNvPr id="7" name="TextBox 6"/>
          <p:cNvSpPr txBox="1"/>
          <p:nvPr/>
        </p:nvSpPr>
        <p:spPr>
          <a:xfrm>
            <a:off x="5426765" y="2683565"/>
            <a:ext cx="33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if these are partially accurate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" y="1027906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1304" y="2266122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the correlation between single cell measures and multi-cell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39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" y="1318591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1913" y="2445026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if kinks affect SC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29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mice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341077"/>
              </p:ext>
            </p:extLst>
          </p:nvPr>
        </p:nvGraphicFramePr>
        <p:xfrm>
          <a:off x="282937" y="1804086"/>
          <a:ext cx="5813063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2"/>
                <a:gridCol w="1894877"/>
                <a:gridCol w="859012"/>
                <a:gridCol w="85901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6mar16_PWD_m1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1mar15_PWD_m1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471123"/>
              </p:ext>
            </p:extLst>
          </p:nvPr>
        </p:nvGraphicFramePr>
        <p:xfrm>
          <a:off x="8072256" y="1804086"/>
          <a:ext cx="5940306" cy="494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620"/>
                <a:gridCol w="2350389"/>
                <a:gridCol w="540297"/>
              </a:tblGrid>
              <a:tr h="4125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4dec17_KAZ_m1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11feb18_KAZ_m1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702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97" y="40376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RW’s algorithm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2" y="1027906"/>
            <a:ext cx="6790476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5979"/>
          <a:stretch/>
        </p:blipFill>
        <p:spPr>
          <a:xfrm>
            <a:off x="-188259" y="1027906"/>
            <a:ext cx="570538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19861" y="1422376"/>
            <a:ext cx="40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chromosomes, average of 8 COs per nucleus</a:t>
            </a:r>
          </a:p>
          <a:p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1487" y="1860827"/>
            <a:ext cx="2879387" cy="2334638"/>
            <a:chOff x="740620" y="3693620"/>
            <a:chExt cx="2879387" cy="2334638"/>
          </a:xfrm>
        </p:grpSpPr>
        <p:sp>
          <p:nvSpPr>
            <p:cNvPr id="4" name="Oval 3"/>
            <p:cNvSpPr/>
            <p:nvPr/>
          </p:nvSpPr>
          <p:spPr>
            <a:xfrm>
              <a:off x="740620" y="3693620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47241" y="4374327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674475" y="447056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425697" y="4050007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205501" y="4947584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264224" y="459957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3070782" y="435079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2819586" y="433325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3155879" y="5214350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3225313" y="494371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2670572" y="455818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2295563" y="464584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2082023" y="485659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71476" y="2401893"/>
            <a:ext cx="2879387" cy="2334638"/>
            <a:chOff x="4655175" y="3643716"/>
            <a:chExt cx="2879387" cy="2334638"/>
          </a:xfrm>
        </p:grpSpPr>
        <p:sp>
          <p:nvSpPr>
            <p:cNvPr id="19" name="Oval 18"/>
            <p:cNvSpPr/>
            <p:nvPr/>
          </p:nvSpPr>
          <p:spPr>
            <a:xfrm>
              <a:off x="4655175" y="364371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61796" y="4324423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5589030" y="4420656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40252" y="4000103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20056" y="4897680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7178779" y="45496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85337" y="43008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6734141" y="428335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620821" y="399154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550656" y="430921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84382" y="49451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352095" y="394414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6520132" y="44696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7018273" y="523413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749" y="4260408"/>
            <a:ext cx="2879387" cy="2334638"/>
            <a:chOff x="286625" y="4009013"/>
            <a:chExt cx="2879387" cy="2334638"/>
          </a:xfrm>
        </p:grpSpPr>
        <p:sp>
          <p:nvSpPr>
            <p:cNvPr id="57" name="Oval 56"/>
            <p:cNvSpPr/>
            <p:nvPr/>
          </p:nvSpPr>
          <p:spPr>
            <a:xfrm>
              <a:off x="286625" y="4009013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93246" y="4689720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V="1">
              <a:off x="1220480" y="4785953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971702" y="4365400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751506" y="526297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1254412" y="438606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64888" y="563882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2365591" y="464865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751506" y="54428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1068211" y="424641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165367" y="483275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1373063" y="519737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1628028" y="517199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48874" y="1975382"/>
            <a:ext cx="2879387" cy="2334638"/>
            <a:chOff x="8134435" y="1651306"/>
            <a:chExt cx="2879387" cy="2334638"/>
          </a:xfrm>
        </p:grpSpPr>
        <p:sp>
          <p:nvSpPr>
            <p:cNvPr id="53" name="Oval 52"/>
            <p:cNvSpPr/>
            <p:nvPr/>
          </p:nvSpPr>
          <p:spPr>
            <a:xfrm rot="10955890">
              <a:off x="8134435" y="165130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955890">
              <a:off x="8387180" y="2157069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955890" flipV="1">
              <a:off x="9350906" y="265197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rot="10955890">
              <a:off x="9895169" y="3178364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955890">
              <a:off x="9307045" y="196909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 rot="10955890">
              <a:off x="9776152" y="265952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 rot="10955890">
              <a:off x="8325692" y="27127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rot="10955890">
              <a:off x="8803721" y="296438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rot="10955890">
              <a:off x="9317894" y="28644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 rot="10955890">
              <a:off x="9543853" y="18215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 rot="10955890">
              <a:off x="10247582" y="214738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 rot="10955890">
              <a:off x="9885562" y="35067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 rot="10955890">
              <a:off x="8422114" y="21839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4438" y="5661179"/>
            <a:ext cx="4302177" cy="50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902" y="6051778"/>
            <a:ext cx="641114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phenomena of recombination positions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Obligatory CO</a:t>
            </a:r>
          </a:p>
          <a:p>
            <a:pPr lvl="1"/>
            <a:r>
              <a:rPr lang="en-US" sz="2400" dirty="0" smtClean="0"/>
              <a:t>&gt;1 CO per chromosome (arm)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Positive interference</a:t>
            </a:r>
          </a:p>
          <a:p>
            <a:r>
              <a:rPr lang="en-US" sz="2400" dirty="0" smtClean="0"/>
              <a:t>       Even spacing of COs</a:t>
            </a:r>
          </a:p>
          <a:p>
            <a:r>
              <a:rPr lang="en-US" sz="2400" dirty="0" smtClean="0"/>
              <a:t>3. CO homeostasis</a:t>
            </a:r>
          </a:p>
          <a:p>
            <a:r>
              <a:rPr lang="en-US" sz="2400" dirty="0" smtClean="0"/>
              <a:t>        Nonlinear relationship between precursors and mature COs</a:t>
            </a:r>
            <a:endParaRPr lang="en-US" sz="2400" dirty="0"/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376774" y="227086"/>
            <a:ext cx="10515600" cy="1325563"/>
          </a:xfrm>
        </p:spPr>
        <p:txBody>
          <a:bodyPr/>
          <a:lstStyle/>
          <a:p>
            <a:r>
              <a:rPr lang="en-US" dirty="0" smtClean="0"/>
              <a:t>Background of CO patterning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 MLH1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94139" y="975167"/>
            <a:ext cx="6267326" cy="5505450"/>
            <a:chOff x="1432979" y="1161396"/>
            <a:chExt cx="6267326" cy="5505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14" r="25085"/>
            <a:stretch/>
          </p:blipFill>
          <p:spPr>
            <a:xfrm>
              <a:off x="1432979" y="1829270"/>
              <a:ext cx="5251600" cy="48375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0"/>
            <a:stretch/>
          </p:blipFill>
          <p:spPr>
            <a:xfrm>
              <a:off x="6684579" y="1161396"/>
              <a:ext cx="1015726" cy="550545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674282" y="5519398"/>
            <a:ext cx="6256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56008" y="2362200"/>
            <a:ext cx="7747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PWD</a:t>
            </a:r>
          </a:p>
          <a:p>
            <a:r>
              <a:rPr lang="en-US" dirty="0" smtClean="0"/>
              <a:t>MSM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 </a:t>
            </a:r>
            <a:r>
              <a:rPr lang="en-US" dirty="0" smtClean="0"/>
              <a:t>male </a:t>
            </a:r>
            <a:r>
              <a:rPr lang="en-US" dirty="0" smtClean="0"/>
              <a:t>Rec Landscape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Do the parts of male landscape differ across these strains?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50" t="10666" r="35000" b="5333"/>
          <a:stretch/>
        </p:blipFill>
        <p:spPr>
          <a:xfrm rot="5400000">
            <a:off x="6918960" y="1002665"/>
            <a:ext cx="4114800" cy="5760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9329" y="6104965"/>
            <a:ext cx="4447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Sardell</a:t>
            </a:r>
            <a:r>
              <a:rPr lang="en-US" dirty="0" smtClean="0"/>
              <a:t> and Kirkpatrick, 2019, American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42224"/>
              </p:ext>
            </p:extLst>
          </p:nvPr>
        </p:nvGraphicFramePr>
        <p:xfrm>
          <a:off x="1453562" y="1211912"/>
          <a:ext cx="9284876" cy="5416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08"/>
                <a:gridCol w="2227974"/>
                <a:gridCol w="1582998"/>
                <a:gridCol w="1582998"/>
                <a:gridCol w="1582998"/>
              </a:tblGrid>
              <a:tr h="1119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Justification /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Different within cell</a:t>
                      </a:r>
                    </a:p>
                    <a:p>
                      <a:pPr algn="ctr"/>
                      <a:r>
                        <a:rPr lang="en-US" dirty="0" smtClean="0"/>
                        <a:t>(bins)?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Supported?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Chromosome</a:t>
                      </a:r>
                      <a:r>
                        <a:rPr lang="en-US" baseline="0" dirty="0" smtClean="0"/>
                        <a:t> Axis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(math)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baseline="0" dirty="0" smtClean="0"/>
                        <a:t>SC ~ CO number)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84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in PWD 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(interference-fit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(IFD could</a:t>
                      </a:r>
                      <a:r>
                        <a:rPr lang="en-US" baseline="0" dirty="0" smtClean="0"/>
                        <a:t> vary across bivalent lengths)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 (interference / regional bias)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Yes, </a:t>
                      </a:r>
                      <a:r>
                        <a:rPr lang="en-US" dirty="0" err="1" smtClean="0"/>
                        <a:t>shrter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chrms</a:t>
                      </a:r>
                      <a:r>
                        <a:rPr lang="en-US" dirty="0" smtClean="0"/>
                        <a:t> will be closer to uniform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Telomere bias / centromere </a:t>
                      </a:r>
                      <a:r>
                        <a:rPr lang="en-US" dirty="0" err="1" smtClean="0"/>
                        <a:t>supression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6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Curated auto bivalent Data (</a:t>
            </a:r>
            <a:r>
              <a:rPr lang="en-US" dirty="0" err="1" smtClean="0"/>
              <a:t>BivData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19573" y="1540701"/>
            <a:ext cx="2132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en-US" dirty="0" err="1" smtClean="0"/>
              <a:t>DNACrossOver</a:t>
            </a:r>
            <a:endParaRPr lang="en-US" dirty="0" smtClean="0"/>
          </a:p>
          <a:p>
            <a:r>
              <a:rPr lang="en-US" dirty="0" smtClean="0"/>
              <a:t>2. </a:t>
            </a:r>
          </a:p>
          <a:p>
            <a:r>
              <a:rPr lang="en-US" dirty="0" smtClean="0"/>
              <a:t>3. Manual curation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8266176" y="6274000"/>
            <a:ext cx="1468248" cy="544507"/>
            <a:chOff x="830954" y="5179040"/>
            <a:chExt cx="1468248" cy="544507"/>
          </a:xfrm>
        </p:grpSpPr>
        <p:grpSp>
          <p:nvGrpSpPr>
            <p:cNvPr id="7" name="Group 6"/>
            <p:cNvGrpSpPr/>
            <p:nvPr/>
          </p:nvGrpSpPr>
          <p:grpSpPr>
            <a:xfrm>
              <a:off x="830954" y="5179040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8" name="Straight Connector 7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" name="Group 10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16" name="Teardrop 15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Chord 16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ardrop 18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1553191" y="5193583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29" name="Teardrop 28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Chord 29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Teardrop 31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4" name="Group 73"/>
          <p:cNvGrpSpPr/>
          <p:nvPr/>
        </p:nvGrpSpPr>
        <p:grpSpPr>
          <a:xfrm>
            <a:off x="9896200" y="5529399"/>
            <a:ext cx="2096255" cy="1240183"/>
            <a:chOff x="4149506" y="5465097"/>
            <a:chExt cx="2096255" cy="1240183"/>
          </a:xfrm>
        </p:grpSpPr>
        <p:grpSp>
          <p:nvGrpSpPr>
            <p:cNvPr id="33" name="Group 32"/>
            <p:cNvGrpSpPr/>
            <p:nvPr/>
          </p:nvGrpSpPr>
          <p:grpSpPr>
            <a:xfrm>
              <a:off x="4149506" y="5465097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42" name="Teardrop 41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Chord 42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 43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ardrop 44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" name="Group 45"/>
            <p:cNvGrpSpPr/>
            <p:nvPr/>
          </p:nvGrpSpPr>
          <p:grpSpPr>
            <a:xfrm>
              <a:off x="4895517" y="6175316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55" name="Teardrop 5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hord 5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ardrop 5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9" name="Group 58"/>
            <p:cNvGrpSpPr/>
            <p:nvPr/>
          </p:nvGrpSpPr>
          <p:grpSpPr>
            <a:xfrm>
              <a:off x="5499750" y="5557095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" name="Group 62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68" name="Teardrop 67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Chord 68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Teardrop 70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432204"/>
              </p:ext>
            </p:extLst>
          </p:nvPr>
        </p:nvGraphicFramePr>
        <p:xfrm>
          <a:off x="625608" y="1749794"/>
          <a:ext cx="510538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1075256"/>
                <a:gridCol w="132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(Curated</a:t>
                      </a:r>
                      <a:r>
                        <a:rPr lang="en-US" baseline="0" dirty="0" smtClean="0"/>
                        <a:t>-Auto)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Mice (7-12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Auto-Bivalents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(Total Expected, 19*73)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542</a:t>
                      </a:r>
                    </a:p>
                    <a:p>
                      <a:r>
                        <a:rPr lang="en-US" dirty="0" smtClean="0"/>
                        <a:t>    (1216)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740</a:t>
                      </a:r>
                    </a:p>
                    <a:p>
                      <a:r>
                        <a:rPr lang="en-US" dirty="0" smtClean="0"/>
                        <a:t>    (1387)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(+hand measures)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N.cells</a:t>
                      </a:r>
                      <a:r>
                        <a:rPr lang="en-US" dirty="0" smtClean="0"/>
                        <a:t> with all </a:t>
                      </a:r>
                      <a:r>
                        <a:rPr lang="en-US" dirty="0" err="1" smtClean="0"/>
                        <a:t>bivs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6097399" y="1543174"/>
            <a:ext cx="3123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Histogram, average </a:t>
            </a:r>
            <a:r>
              <a:rPr lang="en-US" dirty="0" err="1" smtClean="0"/>
              <a:t>biv</a:t>
            </a:r>
            <a:r>
              <a:rPr lang="en-US" dirty="0" smtClean="0"/>
              <a:t> number per cell</a:t>
            </a:r>
            <a:endParaRPr lang="en-US" dirty="0"/>
          </a:p>
        </p:txBody>
      </p:sp>
      <p:pic>
        <p:nvPicPr>
          <p:cNvPr id="8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62006"/>
          <a:stretch/>
        </p:blipFill>
        <p:spPr>
          <a:xfrm>
            <a:off x="7823760" y="2554806"/>
            <a:ext cx="3560794" cy="26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1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automated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2294" y="-9104"/>
            <a:ext cx="10515600" cy="1712539"/>
          </a:xfrm>
        </p:spPr>
        <p:txBody>
          <a:bodyPr/>
          <a:lstStyle/>
          <a:p>
            <a:r>
              <a:rPr lang="en-US" dirty="0" smtClean="0"/>
              <a:t>(average number of bivalents automated per cell)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3530"/>
            <a:ext cx="4474606" cy="367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07" y="2699306"/>
            <a:ext cx="4730100" cy="3889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93" y="2739093"/>
            <a:ext cx="5093171" cy="41883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686800" y="2976330"/>
            <a:ext cx="0" cy="333570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06608" y="3083907"/>
            <a:ext cx="196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 autosomes per cell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70694" y="2468486"/>
            <a:ext cx="35716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Counts of Bivalent (objects per cell)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20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longer SC lengths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94" y="1837120"/>
            <a:ext cx="6281056" cy="45190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704" y="1690688"/>
            <a:ext cx="6688107" cy="48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9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1027906"/>
            <a:ext cx="11123809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2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</TotalTime>
  <Words>1082</Words>
  <Application>Microsoft Office PowerPoint</Application>
  <PresentationFormat>Widescreen</PresentationFormat>
  <Paragraphs>277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Payseur Lab Meeting 7/17/19</vt:lpstr>
      <vt:lpstr>(aim3) Comparison of PWD and KAZ (bivalent patterns)</vt:lpstr>
      <vt:lpstr>Initial MLH1 results</vt:lpstr>
      <vt:lpstr>Canonical male Rec Landscape</vt:lpstr>
      <vt:lpstr>PowerPoint Presentation</vt:lpstr>
      <vt:lpstr>Curated auto bivalent Data (BivData)</vt:lpstr>
      <vt:lpstr>Histograms of automated data</vt:lpstr>
      <vt:lpstr>PWD have longer SC lengths</vt:lpstr>
      <vt:lpstr>PowerPoint Presentation</vt:lpstr>
      <vt:lpstr>PowerPoint Presentation</vt:lpstr>
      <vt:lpstr>Interference, Interfocal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of M. m. musculus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mice</vt:lpstr>
      <vt:lpstr>PowerPoint Presentation</vt:lpstr>
      <vt:lpstr>Normalized positions</vt:lpstr>
      <vt:lpstr>Background of CO patterning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PETERSON, APRIL L</dc:creator>
  <cp:lastModifiedBy>PETERSON, APRIL L</cp:lastModifiedBy>
  <cp:revision>61</cp:revision>
  <dcterms:created xsi:type="dcterms:W3CDTF">2019-07-05T14:26:43Z</dcterms:created>
  <dcterms:modified xsi:type="dcterms:W3CDTF">2019-07-16T21:22:45Z</dcterms:modified>
</cp:coreProperties>
</file>